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</p:sldIdLst>
  <p:sldSz cx="12801600" cy="9601200" type="A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95" autoAdjust="0"/>
    <p:restoredTop sz="97131" autoAdjust="0"/>
  </p:normalViewPr>
  <p:slideViewPr>
    <p:cSldViewPr snapToGrid="0">
      <p:cViewPr varScale="1">
        <p:scale>
          <a:sx n="62" d="100"/>
          <a:sy n="62" d="100"/>
        </p:scale>
        <p:origin x="129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7BF0-3361-47BB-8B3A-1C9DDF64F74F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F3B-8CEE-47FC-899F-B3C228BC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89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7BF0-3361-47BB-8B3A-1C9DDF64F74F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F3B-8CEE-47FC-899F-B3C228BC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92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7BF0-3361-47BB-8B3A-1C9DDF64F74F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F3B-8CEE-47FC-899F-B3C228BC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83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7BF0-3361-47BB-8B3A-1C9DDF64F74F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F3B-8CEE-47FC-899F-B3C228BC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393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7BF0-3361-47BB-8B3A-1C9DDF64F74F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F3B-8CEE-47FC-899F-B3C228BC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9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7BF0-3361-47BB-8B3A-1C9DDF64F74F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F3B-8CEE-47FC-899F-B3C228BC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86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7BF0-3361-47BB-8B3A-1C9DDF64F74F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F3B-8CEE-47FC-899F-B3C228BC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1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7BF0-3361-47BB-8B3A-1C9DDF64F74F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F3B-8CEE-47FC-899F-B3C228BC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041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7BF0-3361-47BB-8B3A-1C9DDF64F74F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F3B-8CEE-47FC-899F-B3C228BC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38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7BF0-3361-47BB-8B3A-1C9DDF64F74F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F3B-8CEE-47FC-899F-B3C228BC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75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7BF0-3361-47BB-8B3A-1C9DDF64F74F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F3B-8CEE-47FC-899F-B3C228BC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906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F7BF0-3361-47BB-8B3A-1C9DDF64F74F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FBF3B-8CEE-47FC-899F-B3C228BC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42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9B9D7E-E569-7CD9-5156-826FEB8C6C38}"/>
              </a:ext>
            </a:extLst>
          </p:cNvPr>
          <p:cNvSpPr txBox="1"/>
          <p:nvPr/>
        </p:nvSpPr>
        <p:spPr>
          <a:xfrm>
            <a:off x="94607" y="1593346"/>
            <a:ext cx="2421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We 2</a:t>
            </a:r>
            <a:r>
              <a:rPr lang="en-GB" sz="1200" b="1" baseline="30000" dirty="0">
                <a:solidFill>
                  <a:schemeClr val="bg1"/>
                </a:solidFill>
              </a:rPr>
              <a:t>nd</a:t>
            </a:r>
            <a:r>
              <a:rPr lang="en-GB" sz="1200" b="1" dirty="0">
                <a:solidFill>
                  <a:schemeClr val="bg1"/>
                </a:solidFill>
              </a:rPr>
              <a:t> sept 23</a:t>
            </a:r>
            <a:r>
              <a:rPr lang="en-GB" sz="1200" b="1" baseline="30000" dirty="0">
                <a:solidFill>
                  <a:schemeClr val="bg1"/>
                </a:solidFill>
              </a:rPr>
              <a:t>rd</a:t>
            </a:r>
            <a:r>
              <a:rPr lang="en-GB" sz="1200" b="1" dirty="0">
                <a:solidFill>
                  <a:schemeClr val="bg1"/>
                </a:solidFill>
              </a:rPr>
              <a:t> sept  Oct 14</a:t>
            </a:r>
            <a:r>
              <a:rPr lang="en-GB" sz="1200" b="1" baseline="30000" dirty="0">
                <a:solidFill>
                  <a:schemeClr val="bg1"/>
                </a:solidFill>
              </a:rPr>
              <a:t>th</a:t>
            </a:r>
            <a:r>
              <a:rPr lang="en-GB" sz="1200" b="1" dirty="0">
                <a:solidFill>
                  <a:schemeClr val="bg1"/>
                </a:solidFill>
              </a:rPr>
              <a:t> Nov 4</a:t>
            </a:r>
            <a:r>
              <a:rPr lang="en-GB" sz="1200" b="1" baseline="30000" dirty="0">
                <a:solidFill>
                  <a:schemeClr val="bg1"/>
                </a:solidFill>
              </a:rPr>
              <a:t>th</a:t>
            </a:r>
            <a:r>
              <a:rPr lang="en-GB" sz="1200" b="1" dirty="0">
                <a:solidFill>
                  <a:schemeClr val="bg1"/>
                </a:solidFill>
              </a:rPr>
              <a:t> Nov 25</a:t>
            </a:r>
            <a:r>
              <a:rPr lang="en-GB" sz="1200" b="1" baseline="30000" dirty="0">
                <a:solidFill>
                  <a:schemeClr val="bg1"/>
                </a:solidFill>
              </a:rPr>
              <a:t>th</a:t>
            </a:r>
            <a:r>
              <a:rPr lang="en-GB" sz="1200" b="1" dirty="0">
                <a:solidFill>
                  <a:schemeClr val="bg1"/>
                </a:solidFill>
              </a:rPr>
              <a:t> Nov 16th Dec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665C5F-F586-CFAE-5D4A-1E2D2881E161}"/>
              </a:ext>
            </a:extLst>
          </p:cNvPr>
          <p:cNvSpPr txBox="1"/>
          <p:nvPr/>
        </p:nvSpPr>
        <p:spPr>
          <a:xfrm rot="16200000">
            <a:off x="16384" y="2618978"/>
            <a:ext cx="71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£2.16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8ADCF8-2D6C-F02B-EF92-2D6006B92B81}"/>
              </a:ext>
            </a:extLst>
          </p:cNvPr>
          <p:cNvSpPr txBox="1"/>
          <p:nvPr/>
        </p:nvSpPr>
        <p:spPr>
          <a:xfrm rot="16200000">
            <a:off x="16383" y="4318902"/>
            <a:ext cx="71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£2.16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8570FD-596D-2768-F83D-AA4A03EDB4A4}"/>
              </a:ext>
            </a:extLst>
          </p:cNvPr>
          <p:cNvSpPr txBox="1"/>
          <p:nvPr/>
        </p:nvSpPr>
        <p:spPr>
          <a:xfrm rot="16200000">
            <a:off x="16381" y="5690963"/>
            <a:ext cx="71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£2.16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243C07-9685-3390-5307-827AD4E9E98C}"/>
              </a:ext>
            </a:extLst>
          </p:cNvPr>
          <p:cNvSpPr txBox="1"/>
          <p:nvPr/>
        </p:nvSpPr>
        <p:spPr>
          <a:xfrm rot="16200000">
            <a:off x="16380" y="7260289"/>
            <a:ext cx="71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£0.96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1333B09-DEB0-A7B7-0519-0BDD3A288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805090"/>
              </p:ext>
            </p:extLst>
          </p:nvPr>
        </p:nvGraphicFramePr>
        <p:xfrm>
          <a:off x="2670047" y="1927737"/>
          <a:ext cx="9510869" cy="622380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45025">
                  <a:extLst>
                    <a:ext uri="{9D8B030D-6E8A-4147-A177-3AD203B41FA5}">
                      <a16:colId xmlns:a16="http://schemas.microsoft.com/office/drawing/2014/main" val="478906776"/>
                    </a:ext>
                  </a:extLst>
                </a:gridCol>
                <a:gridCol w="1875640">
                  <a:extLst>
                    <a:ext uri="{9D8B030D-6E8A-4147-A177-3AD203B41FA5}">
                      <a16:colId xmlns:a16="http://schemas.microsoft.com/office/drawing/2014/main" val="2415074755"/>
                    </a:ext>
                  </a:extLst>
                </a:gridCol>
                <a:gridCol w="1805494">
                  <a:extLst>
                    <a:ext uri="{9D8B030D-6E8A-4147-A177-3AD203B41FA5}">
                      <a16:colId xmlns:a16="http://schemas.microsoft.com/office/drawing/2014/main" val="2747507833"/>
                    </a:ext>
                  </a:extLst>
                </a:gridCol>
                <a:gridCol w="1938924">
                  <a:extLst>
                    <a:ext uri="{9D8B030D-6E8A-4147-A177-3AD203B41FA5}">
                      <a16:colId xmlns:a16="http://schemas.microsoft.com/office/drawing/2014/main" val="3106678673"/>
                    </a:ext>
                  </a:extLst>
                </a:gridCol>
                <a:gridCol w="1945786">
                  <a:extLst>
                    <a:ext uri="{9D8B030D-6E8A-4147-A177-3AD203B41FA5}">
                      <a16:colId xmlns:a16="http://schemas.microsoft.com/office/drawing/2014/main" val="2382236283"/>
                    </a:ext>
                  </a:extLst>
                </a:gridCol>
              </a:tblGrid>
              <a:tr h="18455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solidFill>
                            <a:srgbClr val="F0855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400" b="1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BALANCE</a:t>
                      </a:r>
                      <a:r>
                        <a:rPr lang="en-GB" sz="1400" b="1" i="1" dirty="0">
                          <a:solidFill>
                            <a:srgbClr val="F0855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Kung Pao chicken with rice or Singapore noodles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(G,SO,MU,E,CE)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Sausage, onion gravy, creamy mash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garden peas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(G,SU,MK)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solidFill>
                            <a:srgbClr val="F0855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400" b="1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BALANCE </a:t>
                      </a:r>
                      <a:r>
                        <a:rPr lang="en-GB" sz="1400" b="1" i="1" dirty="0">
                          <a:solidFill>
                            <a:srgbClr val="F0855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Classic Beef burger with sliced tomato, BBQ sauce, lettuce and red onions, Cajun Potatoes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4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G,SE,MK,E,Mu</a:t>
                      </a: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Mexican turkey with roasted peppers, beans chick peas, nacho and cheese topping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(G,MU,MK)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Battered fish </a:t>
                      </a: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(G,SU,F,E)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hot dog sausage in a bun with roasted onions and ketchup </a:t>
                      </a: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(G,SU,SE)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Fish finger butty </a:t>
                      </a: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(G,SO,MK,F)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All Served with chips and peas or beans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0272740"/>
                  </a:ext>
                </a:extLst>
              </a:tr>
              <a:tr h="14566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Kung Pao Chinese vegetables with rice or Singapore noodles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(G,SO,MU,E,CE)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Veggie sausages, onion gravy, creamy mash and garden peas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(SU,SO,MU,MK)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veggie burger with cheese, tomato, lettuce and BBQ sauce, Cajun Potatoes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4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G,SE,MK,E,Mu</a:t>
                      </a: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Mexican Quorn with roasted peppers, beans and chick peas. nacho and cheese topping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(G,MU,MK,E)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Cheese and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tomato quiche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(G,MK,E)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0765072"/>
                  </a:ext>
                </a:extLst>
              </a:tr>
              <a:tr h="14719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Cheese and beans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filled jackets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Tuna sweetcorn mayonnaise filled jackets </a:t>
                      </a: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(F,E)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Cheesy coleslaw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filled jackets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(SU,MU,MK,E)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Chilli con carne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filled jackets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(MU)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Cheese and beans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filled jackets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1924498"/>
                  </a:ext>
                </a:extLst>
              </a:tr>
              <a:tr h="14496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Chocolate sponge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chocolate sauce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(G,MK,E)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Bread and butter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pudding with custard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(G,SU,SO,MK,E)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 and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coconut sponge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(G,MK,E)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Winter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berry cheesecake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(G,MK,E)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Apple crumble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custard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(G,MK)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073597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AC88B4A-39DC-3896-E784-543299D8AE74}"/>
              </a:ext>
            </a:extLst>
          </p:cNvPr>
          <p:cNvSpPr txBox="1"/>
          <p:nvPr/>
        </p:nvSpPr>
        <p:spPr>
          <a:xfrm>
            <a:off x="4699462" y="8803524"/>
            <a:ext cx="2953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 Meal + Water or Dessert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ONLY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£2.73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994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665C5F-F586-CFAE-5D4A-1E2D2881E161}"/>
              </a:ext>
            </a:extLst>
          </p:cNvPr>
          <p:cNvSpPr txBox="1"/>
          <p:nvPr/>
        </p:nvSpPr>
        <p:spPr>
          <a:xfrm rot="16200000">
            <a:off x="16384" y="2618978"/>
            <a:ext cx="71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£2.16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8ADCF8-2D6C-F02B-EF92-2D6006B92B81}"/>
              </a:ext>
            </a:extLst>
          </p:cNvPr>
          <p:cNvSpPr txBox="1"/>
          <p:nvPr/>
        </p:nvSpPr>
        <p:spPr>
          <a:xfrm rot="16200000">
            <a:off x="16383" y="4318902"/>
            <a:ext cx="71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£2.16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8570FD-596D-2768-F83D-AA4A03EDB4A4}"/>
              </a:ext>
            </a:extLst>
          </p:cNvPr>
          <p:cNvSpPr txBox="1"/>
          <p:nvPr/>
        </p:nvSpPr>
        <p:spPr>
          <a:xfrm rot="16200000">
            <a:off x="16381" y="5690963"/>
            <a:ext cx="71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£2.16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243C07-9685-3390-5307-827AD4E9E98C}"/>
              </a:ext>
            </a:extLst>
          </p:cNvPr>
          <p:cNvSpPr txBox="1"/>
          <p:nvPr/>
        </p:nvSpPr>
        <p:spPr>
          <a:xfrm rot="16200000">
            <a:off x="16380" y="7260289"/>
            <a:ext cx="71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£0.96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1333B09-DEB0-A7B7-0519-0BDD3A288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43401"/>
              </p:ext>
            </p:extLst>
          </p:nvPr>
        </p:nvGraphicFramePr>
        <p:xfrm>
          <a:off x="2670047" y="1927737"/>
          <a:ext cx="9510869" cy="622380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45025">
                  <a:extLst>
                    <a:ext uri="{9D8B030D-6E8A-4147-A177-3AD203B41FA5}">
                      <a16:colId xmlns:a16="http://schemas.microsoft.com/office/drawing/2014/main" val="478906776"/>
                    </a:ext>
                  </a:extLst>
                </a:gridCol>
                <a:gridCol w="1875640">
                  <a:extLst>
                    <a:ext uri="{9D8B030D-6E8A-4147-A177-3AD203B41FA5}">
                      <a16:colId xmlns:a16="http://schemas.microsoft.com/office/drawing/2014/main" val="2415074755"/>
                    </a:ext>
                  </a:extLst>
                </a:gridCol>
                <a:gridCol w="1805494">
                  <a:extLst>
                    <a:ext uri="{9D8B030D-6E8A-4147-A177-3AD203B41FA5}">
                      <a16:colId xmlns:a16="http://schemas.microsoft.com/office/drawing/2014/main" val="2747507833"/>
                    </a:ext>
                  </a:extLst>
                </a:gridCol>
                <a:gridCol w="1938924">
                  <a:extLst>
                    <a:ext uri="{9D8B030D-6E8A-4147-A177-3AD203B41FA5}">
                      <a16:colId xmlns:a16="http://schemas.microsoft.com/office/drawing/2014/main" val="3106678673"/>
                    </a:ext>
                  </a:extLst>
                </a:gridCol>
                <a:gridCol w="1945786">
                  <a:extLst>
                    <a:ext uri="{9D8B030D-6E8A-4147-A177-3AD203B41FA5}">
                      <a16:colId xmlns:a16="http://schemas.microsoft.com/office/drawing/2014/main" val="2382236283"/>
                    </a:ext>
                  </a:extLst>
                </a:gridCol>
              </a:tblGrid>
              <a:tr h="18455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solidFill>
                            <a:srgbClr val="F0855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400" b="1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BALANCE </a:t>
                      </a:r>
                      <a:r>
                        <a:rPr lang="en-GB" sz="1400" b="1" i="1" dirty="0">
                          <a:solidFill>
                            <a:srgbClr val="F0855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Balti with pilau rice and chutney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1" dirty="0">
                          <a:solidFill>
                            <a:srgbClr val="F0855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400" b="1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BALANCE </a:t>
                      </a:r>
                      <a:r>
                        <a:rPr lang="en-GB" sz="1400" b="1" i="1" dirty="0">
                          <a:solidFill>
                            <a:srgbClr val="F0855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Cottage Pie Served with whole Green Beans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 Chicken with roasties, stuffing and roast gravy.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Carrots and broccoli </a:t>
                      </a: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(G,SO)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solidFill>
                            <a:srgbClr val="F0855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400" b="1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BALANCE </a:t>
                      </a:r>
                      <a:r>
                        <a:rPr lang="en-GB" sz="1400" b="1" i="1" dirty="0">
                          <a:solidFill>
                            <a:srgbClr val="F0855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lasagne topped with mozzarella with salad </a:t>
                      </a: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(G,SU,SO,MK,E,CE)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 garlic bread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(G,SO,MK)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Battered fish </a:t>
                      </a: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(G,SU,F,E)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jumbo sausage roll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(G,SU,SO,MK)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Served with chips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peas or beans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0272740"/>
                  </a:ext>
                </a:extLst>
              </a:tr>
              <a:tr h="14566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Sweet potato and cauliflower curry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pilau rice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(MU,MK)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Veggie Cottage Pie served with Whole Green Beans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4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E,Mk</a:t>
                      </a: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Veggie quesadilla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potato wedges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coleslaw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(G,SU,MU,MK,E)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 vegetable lasagne topped with mozzarella with salad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(G,SO,MK)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 garlic bread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(G,SO,MK)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Mac and Cheese with crusty topping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(G,SO,MK)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0765072"/>
                  </a:ext>
                </a:extLst>
              </a:tr>
              <a:tr h="14719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Cheese and beans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filled jackets </a:t>
                      </a: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Tuna sweetcorn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mayo filled jackets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(F,E)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Cheesy coleslaw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filled jackets </a:t>
                      </a: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(SU,MU,MK,E)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Chilli con carne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filled jackets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(MU)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Cheese and beans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filled jackets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1924498"/>
                  </a:ext>
                </a:extLst>
              </a:tr>
              <a:tr h="14496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Greek lemon sponge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with custard </a:t>
                      </a: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(G,MK,E)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Carrot cake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(G,MK,E)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Dutch apple caramel tart with custard </a:t>
                      </a: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(G,SO,MK,E)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Pear and apricot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crumble with custard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(G,MK)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Rice pudding with raspberry sauce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073597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AC88B4A-39DC-3896-E784-543299D8AE74}"/>
              </a:ext>
            </a:extLst>
          </p:cNvPr>
          <p:cNvSpPr txBox="1"/>
          <p:nvPr/>
        </p:nvSpPr>
        <p:spPr>
          <a:xfrm>
            <a:off x="4699462" y="8803524"/>
            <a:ext cx="2953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 Meal + Water or Dessert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ONLY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£2.73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B1B573-8DBC-E349-A028-633DF7BF1A38}"/>
              </a:ext>
            </a:extLst>
          </p:cNvPr>
          <p:cNvSpPr txBox="1"/>
          <p:nvPr/>
        </p:nvSpPr>
        <p:spPr>
          <a:xfrm>
            <a:off x="116378" y="1595707"/>
            <a:ext cx="2421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We 9</a:t>
            </a:r>
            <a:r>
              <a:rPr lang="en-GB" sz="1200" b="1" baseline="30000" dirty="0">
                <a:solidFill>
                  <a:schemeClr val="bg1"/>
                </a:solidFill>
              </a:rPr>
              <a:t>th</a:t>
            </a:r>
            <a:r>
              <a:rPr lang="en-GB" sz="1200" b="1" dirty="0">
                <a:solidFill>
                  <a:schemeClr val="bg1"/>
                </a:solidFill>
              </a:rPr>
              <a:t> sept, 30</a:t>
            </a:r>
            <a:r>
              <a:rPr lang="en-GB" sz="1200" b="1" baseline="30000" dirty="0">
                <a:solidFill>
                  <a:schemeClr val="bg1"/>
                </a:solidFill>
              </a:rPr>
              <a:t>th</a:t>
            </a:r>
            <a:r>
              <a:rPr lang="en-GB" sz="1200" b="1" dirty="0">
                <a:solidFill>
                  <a:schemeClr val="bg1"/>
                </a:solidFill>
              </a:rPr>
              <a:t> sept  21</a:t>
            </a:r>
            <a:r>
              <a:rPr lang="en-GB" sz="1200" b="1" baseline="30000" dirty="0">
                <a:solidFill>
                  <a:schemeClr val="bg1"/>
                </a:solidFill>
              </a:rPr>
              <a:t>st</a:t>
            </a:r>
            <a:r>
              <a:rPr lang="en-GB" sz="1200" b="1" dirty="0">
                <a:solidFill>
                  <a:schemeClr val="bg1"/>
                </a:solidFill>
              </a:rPr>
              <a:t> Oct 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</a:rPr>
              <a:t>11</a:t>
            </a:r>
            <a:r>
              <a:rPr lang="en-GB" sz="1200" b="1" baseline="30000" dirty="0">
                <a:solidFill>
                  <a:schemeClr val="bg1"/>
                </a:solidFill>
              </a:rPr>
              <a:t>th</a:t>
            </a:r>
            <a:r>
              <a:rPr lang="en-GB" sz="1200" b="1" dirty="0">
                <a:solidFill>
                  <a:schemeClr val="bg1"/>
                </a:solidFill>
              </a:rPr>
              <a:t> Nov  2nd Dec 23</a:t>
            </a:r>
            <a:r>
              <a:rPr lang="en-GB" sz="1200" b="1" baseline="30000" dirty="0">
                <a:solidFill>
                  <a:schemeClr val="bg1"/>
                </a:solidFill>
              </a:rPr>
              <a:t>rd</a:t>
            </a:r>
            <a:r>
              <a:rPr lang="en-GB" sz="1200" b="1" dirty="0">
                <a:solidFill>
                  <a:schemeClr val="bg1"/>
                </a:solidFill>
              </a:rPr>
              <a:t> Dec</a:t>
            </a:r>
          </a:p>
        </p:txBody>
      </p:sp>
    </p:spTree>
    <p:extLst>
      <p:ext uri="{BB962C8B-B14F-4D97-AF65-F5344CB8AC3E}">
        <p14:creationId xmlns:p14="http://schemas.microsoft.com/office/powerpoint/2010/main" val="2547999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665C5F-F586-CFAE-5D4A-1E2D2881E161}"/>
              </a:ext>
            </a:extLst>
          </p:cNvPr>
          <p:cNvSpPr txBox="1"/>
          <p:nvPr/>
        </p:nvSpPr>
        <p:spPr>
          <a:xfrm rot="16200000">
            <a:off x="16384" y="2618978"/>
            <a:ext cx="71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£2.16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8ADCF8-2D6C-F02B-EF92-2D6006B92B81}"/>
              </a:ext>
            </a:extLst>
          </p:cNvPr>
          <p:cNvSpPr txBox="1"/>
          <p:nvPr/>
        </p:nvSpPr>
        <p:spPr>
          <a:xfrm rot="16200000">
            <a:off x="16383" y="4318902"/>
            <a:ext cx="71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£2.16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8570FD-596D-2768-F83D-AA4A03EDB4A4}"/>
              </a:ext>
            </a:extLst>
          </p:cNvPr>
          <p:cNvSpPr txBox="1"/>
          <p:nvPr/>
        </p:nvSpPr>
        <p:spPr>
          <a:xfrm rot="16200000">
            <a:off x="16381" y="5690963"/>
            <a:ext cx="71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£2.16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243C07-9685-3390-5307-827AD4E9E98C}"/>
              </a:ext>
            </a:extLst>
          </p:cNvPr>
          <p:cNvSpPr txBox="1"/>
          <p:nvPr/>
        </p:nvSpPr>
        <p:spPr>
          <a:xfrm rot="16200000">
            <a:off x="16380" y="7260289"/>
            <a:ext cx="71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£0.96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1333B09-DEB0-A7B7-0519-0BDD3A288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345108"/>
              </p:ext>
            </p:extLst>
          </p:nvPr>
        </p:nvGraphicFramePr>
        <p:xfrm>
          <a:off x="2670047" y="1927737"/>
          <a:ext cx="9510869" cy="622380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45025">
                  <a:extLst>
                    <a:ext uri="{9D8B030D-6E8A-4147-A177-3AD203B41FA5}">
                      <a16:colId xmlns:a16="http://schemas.microsoft.com/office/drawing/2014/main" val="478906776"/>
                    </a:ext>
                  </a:extLst>
                </a:gridCol>
                <a:gridCol w="1875640">
                  <a:extLst>
                    <a:ext uri="{9D8B030D-6E8A-4147-A177-3AD203B41FA5}">
                      <a16:colId xmlns:a16="http://schemas.microsoft.com/office/drawing/2014/main" val="2415074755"/>
                    </a:ext>
                  </a:extLst>
                </a:gridCol>
                <a:gridCol w="1805494">
                  <a:extLst>
                    <a:ext uri="{9D8B030D-6E8A-4147-A177-3AD203B41FA5}">
                      <a16:colId xmlns:a16="http://schemas.microsoft.com/office/drawing/2014/main" val="2747507833"/>
                    </a:ext>
                  </a:extLst>
                </a:gridCol>
                <a:gridCol w="1938924">
                  <a:extLst>
                    <a:ext uri="{9D8B030D-6E8A-4147-A177-3AD203B41FA5}">
                      <a16:colId xmlns:a16="http://schemas.microsoft.com/office/drawing/2014/main" val="3106678673"/>
                    </a:ext>
                  </a:extLst>
                </a:gridCol>
                <a:gridCol w="1945786">
                  <a:extLst>
                    <a:ext uri="{9D8B030D-6E8A-4147-A177-3AD203B41FA5}">
                      <a16:colId xmlns:a16="http://schemas.microsoft.com/office/drawing/2014/main" val="2382236283"/>
                    </a:ext>
                  </a:extLst>
                </a:gridCol>
              </a:tblGrid>
              <a:tr h="18455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solidFill>
                            <a:srgbClr val="F0855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400" b="1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BALANCE</a:t>
                      </a:r>
                      <a:r>
                        <a:rPr lang="en-GB" sz="1400" b="1" i="1" dirty="0">
                          <a:solidFill>
                            <a:srgbClr val="F0855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Chilli con carne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with tomato, garlic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spring onion rice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(SO,G)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solidFill>
                            <a:srgbClr val="F0855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400" b="1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BALANCE </a:t>
                      </a:r>
                      <a:r>
                        <a:rPr lang="en-GB" sz="1400" b="1" i="1" dirty="0">
                          <a:solidFill>
                            <a:srgbClr val="F0855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Thai green chicken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curry with steamed rice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solidFill>
                            <a:srgbClr val="F0855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400" b="1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BALANCE </a:t>
                      </a:r>
                      <a:r>
                        <a:rPr lang="en-GB" sz="1400" b="1" i="1" dirty="0">
                          <a:solidFill>
                            <a:srgbClr val="F0855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Beef bolognaise pasta bake with chefs’ salad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(G,SU,SO,MK,CE)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Sausage and baked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bean casserole with chipotle BBQ sauce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mashed potato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(SU,MK,G)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Battered fish </a:t>
                      </a: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(G,SU,F,E)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Hot dog sausage in a bun with roasted onions and ketchup </a:t>
                      </a: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(G,SU,SE)</a:t>
                      </a: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Fish finger butty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(G,SO,MK,F)</a:t>
                      </a: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Served with chips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peas or beans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0272740"/>
                  </a:ext>
                </a:extLst>
              </a:tr>
              <a:tr h="14566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Vegan Chilli with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tomato, garlic and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 onion rice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(SO,MU,CE)</a:t>
                      </a: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Thai green vegetable curry with steamed rice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Veggie mince pastitsio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chef’s salad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(G,SU,SO,MK,CE)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Oven baked gnocchi with tomato, mozzarella and pesto served with garlic bread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(G,SO,MK,E)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Cheddar cheese, leek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potato filo pie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(G,MK,E)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Chip butty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curry sauce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0765072"/>
                  </a:ext>
                </a:extLst>
              </a:tr>
              <a:tr h="14719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Cheese and beans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filled jackets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Tuna sweetcorn mayonnaise filled jackets </a:t>
                      </a: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(F,E)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filled jackets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(SU,MU,MK,E)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Chilli con carne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filled jackets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(MU)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Cheese and beans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filled jackets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1924498"/>
                  </a:ext>
                </a:extLst>
              </a:tr>
              <a:tr h="14496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Jamaican ginger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cake with custard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(G,MK,E)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Banoffee pie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(G,SO,MK)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Sticky toffee pudding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toffee sauce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4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G,Su,Mk,E</a:t>
                      </a: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Lemon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blondie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(G,E)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Apple and rhubarb crumble with custard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(G,MK)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073597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AC88B4A-39DC-3896-E784-543299D8AE74}"/>
              </a:ext>
            </a:extLst>
          </p:cNvPr>
          <p:cNvSpPr txBox="1"/>
          <p:nvPr/>
        </p:nvSpPr>
        <p:spPr>
          <a:xfrm>
            <a:off x="4699462" y="8803524"/>
            <a:ext cx="2953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 Meal + Water or Dessert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ONLY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£2.73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275483-68CB-7C46-BFA5-6AF5453D9181}"/>
              </a:ext>
            </a:extLst>
          </p:cNvPr>
          <p:cNvSpPr txBox="1"/>
          <p:nvPr/>
        </p:nvSpPr>
        <p:spPr>
          <a:xfrm>
            <a:off x="116378" y="1595707"/>
            <a:ext cx="2421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We  16</a:t>
            </a:r>
            <a:r>
              <a:rPr lang="en-GB" sz="1200" b="1" baseline="30000" dirty="0">
                <a:solidFill>
                  <a:schemeClr val="bg1"/>
                </a:solidFill>
              </a:rPr>
              <a:t>th</a:t>
            </a:r>
            <a:r>
              <a:rPr lang="en-GB" sz="1200" b="1" dirty="0">
                <a:solidFill>
                  <a:schemeClr val="bg1"/>
                </a:solidFill>
              </a:rPr>
              <a:t> sept  7</a:t>
            </a:r>
            <a:r>
              <a:rPr lang="en-GB" sz="1200" b="1" baseline="30000" dirty="0">
                <a:solidFill>
                  <a:schemeClr val="bg1"/>
                </a:solidFill>
              </a:rPr>
              <a:t>th</a:t>
            </a:r>
            <a:r>
              <a:rPr lang="en-GB" sz="1200" b="1" dirty="0">
                <a:solidFill>
                  <a:schemeClr val="bg1"/>
                </a:solidFill>
              </a:rPr>
              <a:t> Oct, 28</a:t>
            </a:r>
            <a:r>
              <a:rPr lang="en-GB" sz="1200" b="1" baseline="30000" dirty="0">
                <a:solidFill>
                  <a:schemeClr val="bg1"/>
                </a:solidFill>
              </a:rPr>
              <a:t>th</a:t>
            </a:r>
            <a:r>
              <a:rPr lang="en-GB" sz="1200" b="1" dirty="0">
                <a:solidFill>
                  <a:schemeClr val="bg1"/>
                </a:solidFill>
              </a:rPr>
              <a:t> Oct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</a:rPr>
              <a:t> 18</a:t>
            </a:r>
            <a:r>
              <a:rPr lang="en-GB" sz="1200" b="1" baseline="30000" dirty="0">
                <a:solidFill>
                  <a:schemeClr val="bg1"/>
                </a:solidFill>
              </a:rPr>
              <a:t>th</a:t>
            </a:r>
            <a:r>
              <a:rPr lang="en-GB" sz="1200" b="1" dirty="0">
                <a:solidFill>
                  <a:schemeClr val="bg1"/>
                </a:solidFill>
              </a:rPr>
              <a:t> Nov  9th Dec  </a:t>
            </a:r>
          </a:p>
        </p:txBody>
      </p:sp>
    </p:spTree>
    <p:extLst>
      <p:ext uri="{BB962C8B-B14F-4D97-AF65-F5344CB8AC3E}">
        <p14:creationId xmlns:p14="http://schemas.microsoft.com/office/powerpoint/2010/main" val="4214636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1827</TotalTime>
  <Words>794</Words>
  <Application>Microsoft Office PowerPoint</Application>
  <PresentationFormat>A3 Paper (297x420 mm)</PresentationFormat>
  <Paragraphs>198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Lily Warboys</dc:creator>
  <cp:lastModifiedBy>Nazmin Begum</cp:lastModifiedBy>
  <cp:revision>20</cp:revision>
  <dcterms:created xsi:type="dcterms:W3CDTF">2022-06-22T14:57:50Z</dcterms:created>
  <dcterms:modified xsi:type="dcterms:W3CDTF">2022-09-05T14:34:39Z</dcterms:modified>
</cp:coreProperties>
</file>